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7"/>
  </p:notesMasterIdLst>
  <p:sldIdLst>
    <p:sldId id="273" r:id="rId2"/>
    <p:sldId id="277" r:id="rId3"/>
    <p:sldId id="276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9" r:id="rId34"/>
    <p:sldId id="311" r:id="rId35"/>
    <p:sldId id="308" r:id="rId36"/>
  </p:sldIdLst>
  <p:sldSz cx="9144000" cy="6858000" type="screen4x3"/>
  <p:notesSz cx="6794500" cy="9982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629" autoAdjust="0"/>
  </p:normalViewPr>
  <p:slideViewPr>
    <p:cSldViewPr snapToGrid="0" snapToObjects="1"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B134D-E781-4749-B5BB-210A2540E17F}" type="datetimeFigureOut">
              <a:rPr lang="it-IT" smtClean="0"/>
              <a:pPr/>
              <a:t>20/12/2012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5600" cy="4491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10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AA0FD-0991-4212-BE01-E50EAF6D50B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71518-DA26-4402-A2DA-F9BBB3A70AF2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E720E-F123-4DE1-84F3-004843C0A5C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C815-D0BC-4DEE-8B01-A72AA18DF561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68F55-D99D-441F-AED3-53DB897E4CA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6633-1E7D-4322-80C0-5A3168657E64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A1B04-B8D2-42AE-A6DC-5231CD19E34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ADC-F3A1-4198-B1FE-A7373835A618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09572-7359-42AB-BA61-481C901B1A6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B849-BC5B-4525-A523-8DDB74E7AF69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D1D2E-E674-45BF-896D-29413A4421C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50D35-D320-4CFE-96D8-47BB85F8987A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A5294-B567-49E5-81D2-7D3EB7BC4AA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D1F05-6AB9-4C18-9B04-CB54678DD322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EAB3-6C2B-44E4-8DD3-E89F00BE77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929E6-6AFE-4FCE-9FF9-2FB83768C230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2A42B-020B-4C5E-ACE0-53A1E67F1EB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6D94E-1BC9-4AE4-9BC3-2D6EADC3F4B2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619CC-C157-4477-AD17-08E7238BC81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9A7B7-6E1A-483E-B23B-C0F7F9C0D591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D4F48-E839-4014-8183-894D93E60BD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2A669-43B9-4B97-BAE6-2FA74819D48E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C7E60-B37A-4E0D-AC10-7D8370A7C29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6D3A43-A3CA-43B9-A622-2E0CD5D8F199}" type="datetime1">
              <a:rPr lang="en-US" smtClean="0"/>
              <a:pPr>
                <a:defRPr/>
              </a:pPr>
              <a:t>12/20/2012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6C6583-EAE1-4760-A7AA-4ED4A06920F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6" r:id="rId2"/>
    <p:sldLayoutId id="2147483765" r:id="rId3"/>
    <p:sldLayoutId id="2147483764" r:id="rId4"/>
    <p:sldLayoutId id="2147483763" r:id="rId5"/>
    <p:sldLayoutId id="2147483762" r:id="rId6"/>
    <p:sldLayoutId id="2147483761" r:id="rId7"/>
    <p:sldLayoutId id="2147483760" r:id="rId8"/>
    <p:sldLayoutId id="2147483759" r:id="rId9"/>
    <p:sldLayoutId id="2147483758" r:id="rId10"/>
    <p:sldLayoutId id="2147483757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706880"/>
          </a:xfrm>
        </p:spPr>
        <p:txBody>
          <a:bodyPr/>
          <a:lstStyle/>
          <a:p>
            <a:r>
              <a:rPr lang="it-IT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“STATI GENERALI DELLA RICERCA”</a:t>
            </a:r>
            <a:r>
              <a:rPr lang="it-IT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t-IT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SEZIONE PEDAGOGIA</a:t>
            </a:r>
            <a:r>
              <a:rPr lang="it-IT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t-IT" sz="2800" dirty="0" smtClean="0">
                <a:solidFill>
                  <a:srgbClr val="FF0000"/>
                </a:solidFill>
                <a:latin typeface="Times New Roman" pitchFamily="18" charset="0"/>
              </a:rPr>
              <a:t>		</a:t>
            </a:r>
            <a:endParaRPr lang="it-IT" sz="20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0" y="1706880"/>
            <a:ext cx="9144000" cy="5151120"/>
          </a:xfrm>
        </p:spPr>
        <p:txBody>
          <a:bodyPr/>
          <a:lstStyle/>
          <a:p>
            <a:pPr algn="ctr">
              <a:buNone/>
            </a:pPr>
            <a:r>
              <a:rPr lang="it-IT" sz="3600" b="1" dirty="0" smtClean="0"/>
              <a:t>Obiettivi generali di ricerca</a:t>
            </a:r>
            <a:r>
              <a:rPr lang="it-IT" b="1" dirty="0" smtClean="0"/>
              <a:t>:</a:t>
            </a:r>
            <a:endParaRPr lang="it-IT" dirty="0" smtClean="0"/>
          </a:p>
          <a:p>
            <a:r>
              <a:rPr lang="it-IT" b="1" dirty="0" smtClean="0"/>
              <a:t> Sviluppare la ricerca pura e applicata su </a:t>
            </a:r>
            <a:r>
              <a:rPr lang="it-IT" sz="3600" b="1" dirty="0" smtClean="0"/>
              <a:t>educazione e formazione</a:t>
            </a:r>
            <a:r>
              <a:rPr lang="it-IT" b="1" dirty="0" smtClean="0"/>
              <a:t>, analizzate e interpretate secondo approcci di tipo: </a:t>
            </a:r>
          </a:p>
          <a:p>
            <a:r>
              <a:rPr lang="it-IT" b="1" dirty="0" err="1" smtClean="0"/>
              <a:t>teoretico-epistemologico</a:t>
            </a:r>
            <a:r>
              <a:rPr lang="it-IT" b="1" dirty="0" smtClean="0"/>
              <a:t> </a:t>
            </a:r>
          </a:p>
          <a:p>
            <a:r>
              <a:rPr lang="it-IT" b="1" dirty="0" smtClean="0"/>
              <a:t>storico-comparativo</a:t>
            </a:r>
          </a:p>
          <a:p>
            <a:r>
              <a:rPr lang="it-IT" b="1" dirty="0" err="1" smtClean="0"/>
              <a:t>metodologico-didattico</a:t>
            </a:r>
            <a:r>
              <a:rPr lang="it-IT" b="1" dirty="0" smtClean="0"/>
              <a:t> </a:t>
            </a:r>
          </a:p>
          <a:p>
            <a:r>
              <a:rPr lang="it-IT" b="1" dirty="0" err="1" smtClean="0"/>
              <a:t>empirico-sperimentale</a:t>
            </a:r>
            <a:endParaRPr lang="it-IT" b="1" dirty="0" smtClean="0"/>
          </a:p>
          <a:p>
            <a:pPr eaLnBrk="1" hangingPunct="1"/>
            <a:endParaRPr lang="it-IT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2322"/>
          </a:xfrm>
        </p:spPr>
        <p:txBody>
          <a:bodyPr/>
          <a:lstStyle/>
          <a:p>
            <a:r>
              <a:rPr lang="it-IT" sz="4000" b="1" dirty="0" smtClean="0">
                <a:solidFill>
                  <a:srgbClr val="FF0000"/>
                </a:solidFill>
              </a:rPr>
              <a:t>… PEDAGOGIA INTERCULTURALE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1120"/>
            <a:ext cx="9144000" cy="5262880"/>
          </a:xfrm>
        </p:spPr>
        <p:txBody>
          <a:bodyPr/>
          <a:lstStyle/>
          <a:p>
            <a:pPr lvl="0"/>
            <a:r>
              <a:rPr lang="it-IT" dirty="0" smtClean="0"/>
              <a:t>Intercultura e linguaggi artistici (musica e intercultura – cinema e intercultura).</a:t>
            </a:r>
          </a:p>
          <a:p>
            <a:pPr lvl="0"/>
            <a:r>
              <a:rPr lang="it-IT" dirty="0" smtClean="0"/>
              <a:t>La formazione di insegnanti,  educatori, mediatori,  operatori </a:t>
            </a:r>
            <a:r>
              <a:rPr lang="it-IT" dirty="0" err="1" smtClean="0"/>
              <a:t>socio-culturali-politici</a:t>
            </a:r>
            <a:r>
              <a:rPr lang="it-IT" dirty="0" smtClean="0"/>
              <a:t>  in prospettiva interculturale.</a:t>
            </a:r>
          </a:p>
          <a:p>
            <a:pPr lvl="0"/>
            <a:r>
              <a:rPr lang="it-IT" dirty="0" smtClean="0"/>
              <a:t>I Documenti nazionali e internazionali sull’educazione interculturale.</a:t>
            </a:r>
          </a:p>
          <a:p>
            <a:pPr lvl="0"/>
            <a:r>
              <a:rPr lang="it-IT" dirty="0" smtClean="0"/>
              <a:t>La didattica interculturale.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STORIA DELLA PEDAGOGIA, DELLE TEORIE PEDAGOGICHE E DELLE ISTITUZIONI EDUCATIVE</a:t>
            </a: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La cultura pedagogica e filosofica delle età precedenti. I grandi maestri della Pedagogia.</a:t>
            </a:r>
          </a:p>
          <a:p>
            <a:pPr lvl="0"/>
            <a:r>
              <a:rPr lang="it-IT" dirty="0" smtClean="0"/>
              <a:t>Le dinamiche e le costanti interne del rapporto fra Istituzioni formative e società e fra educazione scolastica e modelli pedagogici.</a:t>
            </a:r>
          </a:p>
          <a:p>
            <a:pPr lvl="0"/>
            <a:r>
              <a:rPr lang="it-IT" dirty="0" smtClean="0"/>
              <a:t>Le trasformazioni del ruolo magistrale, della dirigenza scolastica,  delle prassi educative e scolastiche.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STORIA DELLA PEDAGOGIA, DELLE TEORIE PEDAGOGICHE E DELLE ISTITUZIONI EDUCATIVE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lvl="0"/>
            <a:r>
              <a:rPr lang="it-IT" dirty="0" smtClean="0"/>
              <a:t>Processi di formazione e istituzioni educative nel Novecento tra realtà locale e questioni nazionali</a:t>
            </a:r>
          </a:p>
          <a:p>
            <a:pPr lvl="0"/>
            <a:r>
              <a:rPr lang="it-IT" dirty="0" smtClean="0"/>
              <a:t>Le origini e le prospettive della Scuola di Pedagogia di Padova.</a:t>
            </a:r>
          </a:p>
          <a:p>
            <a:pPr lvl="0"/>
            <a:r>
              <a:rPr lang="it-IT" dirty="0" smtClean="0"/>
              <a:t>La Storia comparata della educazione e storiografia pedagogica (tra ‘800 e ‘900) nella cultura europea.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PEDAGOGIA DELLA LETTERATURA PER L’INFANZIA, DELLA BIBLIOTECA E DEL MUSEO DELL’EDUCAZIONE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03800"/>
          </a:xfrm>
        </p:spPr>
        <p:txBody>
          <a:bodyPr/>
          <a:lstStyle/>
          <a:p>
            <a:pPr lvl="0"/>
            <a:r>
              <a:rPr lang="it-IT" dirty="0" smtClean="0"/>
              <a:t>Letteratura per l’infanzia:  specificità di autori e di  generi narrativi e promozione della lettura e della letteratura nelle sezioni per ragazzi e  giovani adulti della biblioteca pubblica.</a:t>
            </a:r>
          </a:p>
          <a:p>
            <a:pPr lvl="0"/>
            <a:r>
              <a:rPr lang="it-IT" dirty="0" smtClean="0"/>
              <a:t>Fare ricerca nella biblioteca scolastica, in un’ottica di </a:t>
            </a:r>
            <a:r>
              <a:rPr lang="it-IT" i="1" dirty="0" smtClean="0"/>
              <a:t>lifelong learning</a:t>
            </a:r>
            <a:endParaRPr lang="it-IT" dirty="0" smtClean="0"/>
          </a:p>
          <a:p>
            <a:pPr lvl="0"/>
            <a:r>
              <a:rPr lang="it-IT" dirty="0" smtClean="0"/>
              <a:t>La biblioteca come centro di animazione culturale nel/del territorio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PEDAGOGIA DELLA LETTERATURA PER L’INFANZIA, DELLA BIBLIOTECA E DEL MUSEO DELL’EDUCAZIONE</a:t>
            </a: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Linee guida internazionali di biblioteconomia scolastica</a:t>
            </a:r>
          </a:p>
          <a:p>
            <a:pPr lvl="0"/>
            <a:r>
              <a:rPr lang="it-IT" dirty="0" smtClean="0"/>
              <a:t>Ruolo educativo del bibliotecario documentalista scolastico</a:t>
            </a:r>
          </a:p>
          <a:p>
            <a:pPr lvl="0"/>
            <a:r>
              <a:rPr lang="it-IT" dirty="0" smtClean="0"/>
              <a:t>Biblioteche e servizi bibliotecari per ragazzi e giovani adulti</a:t>
            </a:r>
          </a:p>
          <a:p>
            <a:r>
              <a:rPr lang="it-IT" dirty="0" smtClean="0"/>
              <a:t>Valore educativo del Museo e didattica nel Museo dell’Educazione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>
                <a:solidFill>
                  <a:srgbClr val="FF0000"/>
                </a:solidFill>
              </a:rPr>
              <a:t>DIDATTICA - FORMAZIONE DEGLI INSEGNANTI E DEI DIRIGENTI SCOLASTICI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lvl="0"/>
            <a:r>
              <a:rPr lang="it-IT" dirty="0" smtClean="0"/>
              <a:t>Le questioni cruciali della didattica, intesa come scienza che mira a favorire e migliorare apprendimenti e competenze attraverso plurime modalità di insegnamento, analizzando soggetti, ambienti, condizioni, metodologie e strumenti di realizzazione degli stessi processi d’insegnamento-apprendimento</a:t>
            </a:r>
          </a:p>
          <a:p>
            <a:pPr lvl="0"/>
            <a:r>
              <a:rPr lang="it-IT" dirty="0" smtClean="0"/>
              <a:t>Didattica e didattiche per l’insegnamento.</a:t>
            </a:r>
          </a:p>
          <a:p>
            <a:pPr lvl="0"/>
            <a:r>
              <a:rPr lang="it-IT" dirty="0" smtClean="0"/>
              <a:t>La formazione iniziale e in servizio degli insegnanti dei vari ordini di scuola.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/>
            </a:r>
            <a:br>
              <a:rPr lang="it-IT" sz="3200" b="1" dirty="0" smtClean="0">
                <a:solidFill>
                  <a:srgbClr val="FF0000"/>
                </a:solidFill>
              </a:rPr>
            </a:br>
            <a:r>
              <a:rPr lang="it-IT" sz="3200" b="1" dirty="0" smtClean="0">
                <a:solidFill>
                  <a:srgbClr val="FF0000"/>
                </a:solidFill>
              </a:rPr>
              <a:t>DIDATTICA - FORMAZIONE DEGLI INSEGNANTI E DEI DIRIGENTI SCOLASTICI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2840"/>
          </a:xfrm>
        </p:spPr>
        <p:txBody>
          <a:bodyPr/>
          <a:lstStyle/>
          <a:p>
            <a:pPr lvl="0"/>
            <a:r>
              <a:rPr lang="it-IT" dirty="0" smtClean="0"/>
              <a:t>La preparazione alle professioni educative all’Università: tirocinio e formazione alla competenza.</a:t>
            </a:r>
          </a:p>
          <a:p>
            <a:pPr lvl="0"/>
            <a:r>
              <a:rPr lang="it-IT" dirty="0" smtClean="0"/>
              <a:t>Formazione del Dirigente Scolastico</a:t>
            </a:r>
          </a:p>
          <a:p>
            <a:pPr lvl="0"/>
            <a:r>
              <a:rPr lang="it-IT" dirty="0" smtClean="0"/>
              <a:t>Costruire comunità di insegnamento: la collaborazione tra i docenti nella scuola dell’autonomia.</a:t>
            </a:r>
          </a:p>
          <a:p>
            <a:pPr lvl="0"/>
            <a:r>
              <a:rPr lang="it-IT" dirty="0" smtClean="0"/>
              <a:t>L’informatica nella didattica. Educare all’informatica.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DIDATTICA - FORMAZIONE DEGLI INSEGNANTI E DEI DIRIGENTI SCOLASTICI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/>
          <a:lstStyle/>
          <a:p>
            <a:pPr lvl="0"/>
            <a:r>
              <a:rPr lang="it-IT" dirty="0" smtClean="0"/>
              <a:t>La formazione iniziale e in servizio degli insegnanti dei vari ordini di scuola.</a:t>
            </a:r>
          </a:p>
          <a:p>
            <a:pPr lvl="0"/>
            <a:r>
              <a:rPr lang="it-IT" dirty="0" smtClean="0"/>
              <a:t>La preparazione alle professioni educative all’Università: tirocinio e formazione alla competenza.</a:t>
            </a:r>
          </a:p>
          <a:p>
            <a:pPr lvl="0"/>
            <a:r>
              <a:rPr lang="it-IT" dirty="0" smtClean="0"/>
              <a:t>Formazione del Dirigente Scolastico</a:t>
            </a:r>
          </a:p>
          <a:p>
            <a:pPr lvl="0"/>
            <a:r>
              <a:rPr lang="it-IT" dirty="0" smtClean="0"/>
              <a:t>Costruire comunità di insegnamento: la collaborazione tra i docenti nella scuola.</a:t>
            </a:r>
          </a:p>
          <a:p>
            <a:pPr lvl="0"/>
            <a:r>
              <a:rPr lang="it-IT" dirty="0" smtClean="0"/>
              <a:t>L’informatica nella didattica. Educare all’informatica.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DIDATTICA DELLA MUSICA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4033203"/>
          </a:xfrm>
        </p:spPr>
        <p:txBody>
          <a:bodyPr/>
          <a:lstStyle/>
          <a:p>
            <a:pPr lvl="0"/>
            <a:r>
              <a:rPr lang="it-IT" sz="4000" dirty="0" smtClean="0"/>
              <a:t>Musica e processi cognitivi. </a:t>
            </a:r>
          </a:p>
          <a:p>
            <a:pPr lvl="0"/>
            <a:r>
              <a:rPr lang="it-IT" sz="4000" dirty="0" smtClean="0"/>
              <a:t>La formazione degli insegnanti di musica. </a:t>
            </a:r>
          </a:p>
          <a:p>
            <a:pPr lvl="0"/>
            <a:r>
              <a:rPr lang="it-IT" sz="4000" dirty="0" smtClean="0"/>
              <a:t>Musica e improvvisazione.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EDUCAZIONE AMBIENTALE E SOSTENIBILITÀ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0080"/>
            <a:ext cx="8229600" cy="4216083"/>
          </a:xfrm>
        </p:spPr>
        <p:txBody>
          <a:bodyPr/>
          <a:lstStyle/>
          <a:p>
            <a:pPr lvl="0"/>
            <a:r>
              <a:rPr lang="it-IT" sz="4000" dirty="0" smtClean="0"/>
              <a:t>Educazione e sostenibilità</a:t>
            </a:r>
          </a:p>
          <a:p>
            <a:pPr lvl="0"/>
            <a:endParaRPr lang="it-IT" sz="4000" dirty="0" smtClean="0"/>
          </a:p>
          <a:p>
            <a:pPr lvl="0"/>
            <a:r>
              <a:rPr lang="it-IT" sz="4000" dirty="0" smtClean="0"/>
              <a:t>Educazione ambientale: la formazione iniziale e in servizio di educatori e insegnanti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GENERALE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lvl="0"/>
            <a:r>
              <a:rPr lang="it-IT" sz="3600" b="1" dirty="0" smtClean="0"/>
              <a:t>L’epistemologia pedagogica</a:t>
            </a:r>
          </a:p>
          <a:p>
            <a:r>
              <a:rPr lang="it-IT" sz="3600" b="1" dirty="0" smtClean="0"/>
              <a:t>Metodologia della ricerca pedagogica</a:t>
            </a:r>
          </a:p>
          <a:p>
            <a:pPr lvl="0"/>
            <a:r>
              <a:rPr lang="it-IT" sz="3600" b="1" dirty="0" smtClean="0"/>
              <a:t>La pedagogia come risorsa di sapere essenziale, collegato ma distinto dalle scienze dell’educazione.</a:t>
            </a:r>
          </a:p>
          <a:p>
            <a:pPr lvl="0"/>
            <a:r>
              <a:rPr lang="it-IT" sz="3600" b="1" dirty="0" smtClean="0"/>
              <a:t>Il significato di educazione a  partire dalla categoria persona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EDUCAZIONE MOTORIA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t-IT" sz="3600" dirty="0" smtClean="0"/>
              <a:t>La qualità e i contenuti dell’insegnamento di educazione fisica, </a:t>
            </a:r>
          </a:p>
          <a:p>
            <a:pPr lvl="0"/>
            <a:r>
              <a:rPr lang="it-IT" sz="3600" dirty="0" smtClean="0"/>
              <a:t>L’attività fisica: i bisogni formativi e le motivazioni degli allievi. </a:t>
            </a:r>
          </a:p>
          <a:p>
            <a:pPr lvl="0"/>
            <a:r>
              <a:rPr lang="it-IT" sz="3600" dirty="0" smtClean="0"/>
              <a:t>La formazione e la soddisfazione professionale degli insegnanti.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PHILOSOPHY FOR CHILDREN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853440"/>
            <a:ext cx="9144000" cy="5868035"/>
          </a:xfrm>
        </p:spPr>
        <p:txBody>
          <a:bodyPr/>
          <a:lstStyle/>
          <a:p>
            <a:pPr lvl="0"/>
            <a:r>
              <a:rPr lang="it-IT" sz="3600" dirty="0" smtClean="0"/>
              <a:t>Teoria dell’argomentazione, didattica e processi di costruzione di conoscenza</a:t>
            </a:r>
          </a:p>
          <a:p>
            <a:pPr lvl="0"/>
            <a:r>
              <a:rPr lang="it-IT" sz="3600" dirty="0" smtClean="0"/>
              <a:t>Interazione sociale e apprendimento di abilità di pensiero </a:t>
            </a:r>
          </a:p>
          <a:p>
            <a:pPr lvl="0"/>
            <a:r>
              <a:rPr lang="it-IT" sz="3600" dirty="0" smtClean="0"/>
              <a:t>Discussione in classe ed educazione al dialogico</a:t>
            </a:r>
          </a:p>
          <a:p>
            <a:pPr lvl="0"/>
            <a:r>
              <a:rPr lang="it-IT" sz="3600" dirty="0" smtClean="0"/>
              <a:t>Sviluppo del pensiero critico, creativo e valoriale</a:t>
            </a:r>
          </a:p>
          <a:p>
            <a:pPr lvl="0"/>
            <a:r>
              <a:rPr lang="it-IT" sz="3600" dirty="0" smtClean="0"/>
              <a:t>Cittadinanza, partecipazione e convivenza democratica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MEDIA E TECNOLOGIE EDUCATIVE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3600" dirty="0" smtClean="0"/>
              <a:t>La comunicazione educativa mediatizzata</a:t>
            </a:r>
          </a:p>
          <a:p>
            <a:pPr lvl="0"/>
            <a:r>
              <a:rPr lang="it-IT" sz="3600" dirty="0" smtClean="0"/>
              <a:t>La conoscenza critica dei linguaggi mediali contestualizzati socialmente, </a:t>
            </a:r>
          </a:p>
          <a:p>
            <a:r>
              <a:rPr lang="it-IT" sz="3600" dirty="0" smtClean="0"/>
              <a:t>l’uso dei media tecnologici nello studio-apprendimento individuale e collaborativo dei saperi, con particolare attenzione per l’e-learning.</a:t>
            </a:r>
            <a:endParaRPr lang="it-IT" sz="3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MEDIA E TECNOLOGIE EDUCATIVE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lvl="0"/>
            <a:r>
              <a:rPr lang="it-IT" sz="4000" dirty="0" smtClean="0"/>
              <a:t>Le potenzialità formative e professionalizzanti dei media, per insegnanti e educatori, anche nella prospettiva del </a:t>
            </a:r>
            <a:r>
              <a:rPr lang="it-IT" sz="4000" i="1" dirty="0" smtClean="0"/>
              <a:t>lifelong learning</a:t>
            </a:r>
            <a:r>
              <a:rPr lang="it-IT" sz="4000" dirty="0" smtClean="0"/>
              <a:t>.</a:t>
            </a:r>
          </a:p>
          <a:p>
            <a:pPr lvl="0"/>
            <a:r>
              <a:rPr lang="it-IT" sz="4000" dirty="0" smtClean="0"/>
              <a:t>L’ e-learning nella formazione universitaria.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VALUTAZIONE DELLA DIDATTICA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4000" dirty="0" smtClean="0"/>
              <a:t>La valutazione dei processi di apprendimento-insegnamento nelle istituzioni scolastiche di ogni livello.</a:t>
            </a:r>
          </a:p>
          <a:p>
            <a:pPr lvl="0"/>
            <a:r>
              <a:rPr lang="it-IT" sz="4000" dirty="0" smtClean="0"/>
              <a:t>Valutazione e autovalutazione nella didattica universitaria (Biennale della Didattica Universitaria …)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VALUTAZIONE DELLA DIDATTICA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4000" dirty="0" smtClean="0"/>
              <a:t>Valutazione dell’efficacia nei processi di integrazione tra formazione, istruzione  e mercato del lavoro</a:t>
            </a:r>
          </a:p>
          <a:p>
            <a:pPr lvl="0"/>
            <a:r>
              <a:rPr lang="it-IT" sz="4000" dirty="0" smtClean="0"/>
              <a:t>Valutazione della formazione on-line</a:t>
            </a:r>
          </a:p>
          <a:p>
            <a:pPr lvl="0"/>
            <a:r>
              <a:rPr lang="it-IT" sz="4000" dirty="0" smtClean="0"/>
              <a:t>La formazione professionale nella Facoltà di Scienze della Formazione.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>
                <a:solidFill>
                  <a:srgbClr val="FF0000"/>
                </a:solidFill>
              </a:rPr>
              <a:t>PEDAGOGIA E DIDATTICA PER L’EDUCAZIONE INCLUSIVA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/>
          <a:lstStyle/>
          <a:p>
            <a:pPr lvl="0"/>
            <a:r>
              <a:rPr lang="it-IT" dirty="0" smtClean="0"/>
              <a:t>Analizzare e monitorare contesti e situazioni di integrazione/inclusione (famiglia, scuola, lavoro, tempo libero); </a:t>
            </a:r>
          </a:p>
          <a:p>
            <a:pPr lvl="0"/>
            <a:r>
              <a:rPr lang="it-IT" dirty="0" smtClean="0"/>
              <a:t>Individuare indicatori di qualità per l’inclusione sociale e scolastica delle persone con disabilità. </a:t>
            </a:r>
          </a:p>
          <a:p>
            <a:r>
              <a:rPr lang="it-IT" dirty="0" smtClean="0"/>
              <a:t>Progettare interventi inclusivi, in una prospettiva di lavoro di rete alla luce delle indicazioni della letteratura nazionale e internazionale sull’inclusione.</a:t>
            </a:r>
          </a:p>
          <a:p>
            <a:r>
              <a:rPr lang="it-IT" dirty="0" smtClean="0"/>
              <a:t>Formare insegnanti e operatori in questi ambiti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95721"/>
            <a:ext cx="2133600" cy="462279"/>
          </a:xfrm>
        </p:spPr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FORMAZIONE CONTINUA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t-IT" dirty="0" smtClean="0"/>
              <a:t>La formazione continua: stato dell’arte, metodologie e prospettive di intervento</a:t>
            </a:r>
          </a:p>
          <a:p>
            <a:pPr lvl="0"/>
            <a:r>
              <a:rPr lang="it-IT" dirty="0" smtClean="0"/>
              <a:t>Cultura e politiche internazionali del lifelong and </a:t>
            </a:r>
            <a:r>
              <a:rPr lang="it-IT" dirty="0" err="1" smtClean="0"/>
              <a:t>lifewide</a:t>
            </a:r>
            <a:r>
              <a:rPr lang="it-IT" dirty="0" smtClean="0"/>
              <a:t> learning</a:t>
            </a:r>
          </a:p>
          <a:p>
            <a:pPr lvl="0"/>
            <a:r>
              <a:rPr lang="it-IT" dirty="0" smtClean="0"/>
              <a:t>Formazione umana e formazione professionale</a:t>
            </a:r>
          </a:p>
          <a:p>
            <a:pPr lvl="0"/>
            <a:r>
              <a:rPr lang="it-IT" dirty="0" smtClean="0"/>
              <a:t>Professione formatore. Il ruolo, le competenze, i luoghi e le prospettive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>
                <a:solidFill>
                  <a:srgbClr val="FF0000"/>
                </a:solidFill>
              </a:rPr>
              <a:t>LA DEONTOLOGIA  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r>
              <a:rPr lang="it-IT" sz="3600" b="1" dirty="0" smtClean="0">
                <a:solidFill>
                  <a:srgbClr val="FF0000"/>
                </a:solidFill>
              </a:rPr>
              <a:t>NELLE  PROFESSIONI EDUCATIVE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3600" dirty="0" smtClean="0"/>
              <a:t>I risvolti etici della professione in ambito pedagogico, nella direzione di una deontologia professionale.</a:t>
            </a:r>
          </a:p>
          <a:p>
            <a:pPr lvl="0"/>
            <a:r>
              <a:rPr lang="it-IT" sz="3600" dirty="0" smtClean="0"/>
              <a:t>Elaborazione di un codice deontologico, come indicatore  oggettivo  di qualificazione della professione insegnante.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MUSEO DELL’EDUCAZIONE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PADOVA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03800"/>
          </a:xfrm>
        </p:spPr>
        <p:txBody>
          <a:bodyPr/>
          <a:lstStyle/>
          <a:p>
            <a:r>
              <a:rPr lang="it-IT" sz="2400" i="1" dirty="0" smtClean="0"/>
              <a:t>Museo </a:t>
            </a:r>
            <a:r>
              <a:rPr lang="it-IT" sz="2400" dirty="0" smtClean="0"/>
              <a:t>dell’Educazione: istituito nel 1993 per tutelare, acquisire, ordinare, studiare ed esporre tutti i beni culturali relativi alla storia dell’educazione. Il patrimonio si è costantemente arricchito ed ora il </a:t>
            </a:r>
            <a:r>
              <a:rPr lang="it-IT" sz="2400" i="1" dirty="0" smtClean="0"/>
              <a:t>Museo</a:t>
            </a:r>
            <a:r>
              <a:rPr lang="it-IT" sz="2400" dirty="0" smtClean="0"/>
              <a:t> vanta numerose collezioni, tra le quali si segnalano quella dei quaderni ed elaborati didattici (più di 6.000); quella dei libri di testo in particolare della scuola dell’obbligo dall’Unità ad oggi (circa 5.000) e i sussidi didattici, relativi ai diversi ambiti disciplinari (circa 3.500). </a:t>
            </a:r>
          </a:p>
          <a:p>
            <a:r>
              <a:rPr lang="it-IT" sz="2400" dirty="0" smtClean="0"/>
              <a:t>Il </a:t>
            </a:r>
            <a:r>
              <a:rPr lang="it-IT" sz="2400" i="1" dirty="0" smtClean="0"/>
              <a:t>Museo</a:t>
            </a:r>
            <a:r>
              <a:rPr lang="it-IT" sz="2400" dirty="0" smtClean="0"/>
              <a:t> è luogo deputato alla ricerca scientifica ma anche spazio privilegiato per la didattica universitaria delle discipline storico-pedagogiche.</a:t>
            </a:r>
          </a:p>
          <a:p>
            <a:r>
              <a:rPr lang="it-IT" sz="2400" dirty="0" smtClean="0"/>
              <a:t>Il </a:t>
            </a:r>
            <a:r>
              <a:rPr lang="it-IT" sz="2400" i="1" dirty="0" smtClean="0"/>
              <a:t>Museo</a:t>
            </a:r>
            <a:r>
              <a:rPr lang="it-IT" sz="2400" dirty="0" smtClean="0"/>
              <a:t> è aperto alla fruizione del territorio. In particolare si rivolge alle scuole di ogni ordine e grado.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2512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it-IT" sz="3600" b="1" dirty="0" smtClean="0">
                <a:latin typeface="+mn-lt"/>
              </a:rPr>
              <a:t>L’ampliamento della tradizionale semantica dell’educazione (limitata ad ambiti circoscritti come scuola e famiglia) attraverso la categorizzazione di esperienze educative  possibili in altri contesti;</a:t>
            </a:r>
          </a:p>
          <a:p>
            <a:pPr lvl="0"/>
            <a:endParaRPr lang="it-IT" sz="3600" b="1" dirty="0" smtClean="0">
              <a:latin typeface="+mn-lt"/>
            </a:endParaRPr>
          </a:p>
          <a:p>
            <a:pPr lvl="0">
              <a:buFont typeface="Arial" pitchFamily="34" charset="0"/>
              <a:buChar char="•"/>
            </a:pPr>
            <a:r>
              <a:rPr lang="it-IT" sz="3600" b="1" dirty="0" smtClean="0">
                <a:latin typeface="+mn-lt"/>
              </a:rPr>
              <a:t>La  filosofia dell’educazione,  estesa alla teoreticità della prassi che elegge la cura, nel suo significato antropologico, a categoria </a:t>
            </a:r>
          </a:p>
          <a:p>
            <a:pPr lvl="0"/>
            <a:r>
              <a:rPr lang="it-IT" sz="3600" b="1" dirty="0" smtClean="0">
                <a:latin typeface="+mn-lt"/>
              </a:rPr>
              <a:t>transtorica, unificante l’azione educativa.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5619CC-C157-4477-AD17-08E7238BC81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CENTRO INTERDIPARTIMENTALE </a:t>
            </a:r>
            <a:r>
              <a:rPr lang="it-IT" sz="3600" b="1" dirty="0" err="1" smtClean="0">
                <a:solidFill>
                  <a:srgbClr val="FF0000"/>
                </a:solidFill>
              </a:rPr>
              <a:t>DI</a:t>
            </a:r>
            <a:r>
              <a:rPr lang="it-IT" sz="3600" b="1" dirty="0" smtClean="0">
                <a:solidFill>
                  <a:srgbClr val="FF0000"/>
                </a:solidFill>
              </a:rPr>
              <a:t> PEDAGOGIA DELL'INFANZIA (C.I.P.I.)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983480"/>
          </a:xfrm>
        </p:spPr>
        <p:txBody>
          <a:bodyPr/>
          <a:lstStyle/>
          <a:p>
            <a:pPr>
              <a:buNone/>
            </a:pPr>
            <a:r>
              <a:rPr lang="it-IT" sz="3600" dirty="0" smtClean="0"/>
              <a:t>Istituito come centro di ricerca nel 1977, ha lo scopo di promuovere ricerche e iniziative riguardanti l'infanzia e l’adolescenza (0-18 anni). Dotato di un archivio comprendente un patrimonio librario e filmico specifico, il Centro svolge anche attività di formazione con quanti operano nei diversi contesti educativi.</a:t>
            </a:r>
          </a:p>
          <a:p>
            <a:endParaRPr lang="it-IT" sz="3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CENTRO INTERDIPARTIMENTALE </a:t>
            </a:r>
            <a:r>
              <a:rPr lang="it-IT" sz="3200" b="1" dirty="0" err="1" smtClean="0">
                <a:solidFill>
                  <a:srgbClr val="FF0000"/>
                </a:solidFill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</a:rPr>
              <a:t> STUDI PER I SERVIZI ALLA PERSONA (CISSPE) </a:t>
            </a:r>
            <a:r>
              <a:rPr lang="it-IT" sz="3200" b="1" dirty="0" err="1" smtClean="0">
                <a:solidFill>
                  <a:srgbClr val="FF0000"/>
                </a:solidFill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</a:rPr>
              <a:t> ROVIGO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94284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Nasce con l’obiettivo di sollecitare ed accompagnare processi di innovazione dei servizi di welfare e delle politiche pubbliche di settore attraverso azioni di ricerca avanzata, sperimentazione e alta formazione tali da garantire approcci adeguati alla conoscenza delle performance delle politiche e del sistema dei servizi alla persona, oltre che all’interpretazione, anche in chiave anticipatoria, dei nuovi fabbisogni di welfare.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algn="ctr">
              <a:buNone/>
            </a:pPr>
            <a:r>
              <a:rPr lang="it-IT" sz="4800" b="1" dirty="0" smtClean="0"/>
              <a:t>   </a:t>
            </a:r>
            <a:r>
              <a:rPr lang="it-IT" sz="4800" b="1" dirty="0" smtClean="0">
                <a:solidFill>
                  <a:srgbClr val="0070C0"/>
                </a:solidFill>
              </a:rPr>
              <a:t>SCUOLA </a:t>
            </a:r>
            <a:r>
              <a:rPr lang="it-IT" sz="4800" b="1" dirty="0" err="1" smtClean="0">
                <a:solidFill>
                  <a:srgbClr val="0070C0"/>
                </a:solidFill>
              </a:rPr>
              <a:t>DI</a:t>
            </a:r>
            <a:r>
              <a:rPr lang="it-IT" sz="4800" b="1" dirty="0" smtClean="0">
                <a:solidFill>
                  <a:srgbClr val="0070C0"/>
                </a:solidFill>
              </a:rPr>
              <a:t> DOTTORATO </a:t>
            </a:r>
          </a:p>
          <a:p>
            <a:pPr algn="ctr">
              <a:buNone/>
            </a:pPr>
            <a:r>
              <a:rPr lang="it-IT" sz="4800" b="1" dirty="0" smtClean="0">
                <a:solidFill>
                  <a:srgbClr val="0070C0"/>
                </a:solidFill>
              </a:rPr>
              <a:t>IN SCIENZE PEDAGOGICHE DELL’EDUCAZIONE E DELLA FORMAZIONE. </a:t>
            </a:r>
            <a:endParaRPr lang="it-IT" sz="4800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MASTER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b="1" dirty="0" smtClean="0"/>
              <a:t>L’esercizio fisico per la cura di persone con malattie croniche e disabilità (</a:t>
            </a:r>
            <a:r>
              <a:rPr lang="it-IT" sz="3600" b="1" i="1" dirty="0" smtClean="0"/>
              <a:t>interateneo</a:t>
            </a:r>
            <a:r>
              <a:rPr lang="it-IT" sz="3600" b="1" dirty="0" smtClean="0"/>
              <a:t>)</a:t>
            </a:r>
          </a:p>
          <a:p>
            <a:r>
              <a:rPr lang="it-IT" sz="3600" b="1" dirty="0" smtClean="0"/>
              <a:t>Disabilità e educazione inclusiva nelle istituzioni e nel territorio</a:t>
            </a:r>
          </a:p>
          <a:p>
            <a:r>
              <a:rPr lang="it-IT" sz="3600" b="1" dirty="0" smtClean="0"/>
              <a:t>Pedagogia dei servizi bibliotecari  scolastici ed extrascolastici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2642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CORSI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PERFEZIONAMENTO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097280"/>
            <a:ext cx="9144000" cy="5624195"/>
          </a:xfrm>
        </p:spPr>
        <p:txBody>
          <a:bodyPr/>
          <a:lstStyle/>
          <a:p>
            <a:r>
              <a:rPr lang="it-IT" b="1" dirty="0" smtClean="0"/>
              <a:t>Counselling e </a:t>
            </a:r>
            <a:r>
              <a:rPr lang="it-IT" b="1" dirty="0" err="1" smtClean="0"/>
              <a:t>e</a:t>
            </a:r>
            <a:r>
              <a:rPr lang="it-IT" b="1" dirty="0" smtClean="0"/>
              <a:t> abilità di relazione nei contesti socio-educativi e scolastici</a:t>
            </a:r>
          </a:p>
          <a:p>
            <a:r>
              <a:rPr lang="it-IT" b="1" dirty="0" smtClean="0"/>
              <a:t>Educatore prenatale e neonatale</a:t>
            </a:r>
          </a:p>
          <a:p>
            <a:r>
              <a:rPr lang="it-IT" b="1" dirty="0" smtClean="0"/>
              <a:t>Il docente esperto nel sistema dell’Educazione degli adulti</a:t>
            </a:r>
          </a:p>
          <a:p>
            <a:r>
              <a:rPr lang="it-IT" b="1" dirty="0" smtClean="0"/>
              <a:t>Letterature per l’infanzia, illustrazione, editoria: per una pedagogia della lettura</a:t>
            </a:r>
          </a:p>
          <a:p>
            <a:r>
              <a:rPr lang="it-IT" b="1" dirty="0" err="1" smtClean="0"/>
              <a:t>Philosophy</a:t>
            </a:r>
            <a:r>
              <a:rPr lang="it-IT" b="1" dirty="0" smtClean="0"/>
              <a:t> </a:t>
            </a:r>
            <a:r>
              <a:rPr lang="it-IT" b="1" dirty="0" err="1" smtClean="0"/>
              <a:t>for</a:t>
            </a:r>
            <a:r>
              <a:rPr lang="it-IT" b="1" dirty="0" smtClean="0"/>
              <a:t> </a:t>
            </a:r>
            <a:r>
              <a:rPr lang="it-IT" b="1" dirty="0" err="1" smtClean="0"/>
              <a:t>children</a:t>
            </a:r>
            <a:r>
              <a:rPr lang="it-IT" b="1" dirty="0" smtClean="0"/>
              <a:t>: costruire comunità di ricerca in classe e in altri contesti educativi</a:t>
            </a:r>
          </a:p>
          <a:p>
            <a:r>
              <a:rPr lang="it-IT" b="1" dirty="0" smtClean="0"/>
              <a:t>Scrivere la letteratura per l’infanzia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ACCORDI, CONVENZIONI, PARTNERSHIP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807075"/>
          </a:xfrm>
        </p:spPr>
        <p:txBody>
          <a:bodyPr/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Ministeri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(Istruzione Università e Ricerca - Salute - Giustizia – Interno – Esteri – Lavoro e Politiche Sociali)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Ateneo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: Progetti - Assegni Junior/Senior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Unione Europea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(Programmi e Azioni diversificate)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Enti locali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(Comuni, Province, Regione, Uffici Scolastici )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Enti di Ricerca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: Istituto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Zooprofilattico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Sperimentale delle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Venezie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Istituti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: Indire,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Isfol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Associazioni del territorio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(Sindacali; di Formazione, del terzo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settore…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Fondazioni bancarie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.   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Aziende e Imprese 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DELL'INFANZIA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425440"/>
          </a:xfrm>
        </p:spPr>
        <p:txBody>
          <a:bodyPr/>
          <a:lstStyle/>
          <a:p>
            <a:pPr lvl="0"/>
            <a:r>
              <a:rPr lang="it-IT" sz="4000" dirty="0" smtClean="0"/>
              <a:t>La relazione educativa in rapporto alle specifiche problematiche e caratteristiche dell’infanzia e dell’adolescenza. </a:t>
            </a:r>
          </a:p>
          <a:p>
            <a:pPr lvl="0"/>
            <a:r>
              <a:rPr lang="it-IT" sz="4000" dirty="0" smtClean="0"/>
              <a:t>I diritti dell’infanzia in prospettiva pedagogica.</a:t>
            </a:r>
          </a:p>
          <a:p>
            <a:pPr lvl="0"/>
            <a:r>
              <a:rPr lang="it-IT" sz="4000" dirty="0" smtClean="0"/>
              <a:t>L’educazione ai Diritti Umani nell’età evolutiva.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DELLA FAMIGLIA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20800"/>
            <a:ext cx="8686800" cy="5262880"/>
          </a:xfrm>
        </p:spPr>
        <p:txBody>
          <a:bodyPr/>
          <a:lstStyle/>
          <a:p>
            <a:pPr lvl="0"/>
            <a:r>
              <a:rPr lang="it-IT" sz="4000" dirty="0" smtClean="0"/>
              <a:t>La funzione educativa della famiglia</a:t>
            </a:r>
          </a:p>
          <a:p>
            <a:pPr lvl="0"/>
            <a:r>
              <a:rPr lang="it-IT" sz="4000" dirty="0" smtClean="0"/>
              <a:t>Le relazioni educative all’interno della famiglia</a:t>
            </a:r>
          </a:p>
          <a:p>
            <a:pPr lvl="0"/>
            <a:r>
              <a:rPr lang="it-IT" sz="4000" dirty="0" smtClean="0"/>
              <a:t>La famiglia in rapporto con i servizi alla persona e alla comunità</a:t>
            </a:r>
          </a:p>
          <a:p>
            <a:pPr lvl="0"/>
            <a:r>
              <a:rPr lang="it-IT" sz="4000" dirty="0" smtClean="0"/>
              <a:t>Il sostegno alla genitorialità e la formazione dei genitori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DELLA SALUTE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/>
          <a:lstStyle/>
          <a:p>
            <a:pPr lvl="0"/>
            <a:r>
              <a:rPr lang="it-IT" sz="4000" dirty="0" smtClean="0"/>
              <a:t>Il rapporto educazione-salute</a:t>
            </a:r>
          </a:p>
          <a:p>
            <a:pPr lvl="0"/>
            <a:r>
              <a:rPr lang="it-IT" sz="4000" dirty="0" smtClean="0"/>
              <a:t>Educazione e benessere </a:t>
            </a:r>
            <a:r>
              <a:rPr lang="it-IT" sz="4000" dirty="0" err="1" smtClean="0"/>
              <a:t>psico-fisico-relazionale-esistenziale</a:t>
            </a:r>
            <a:r>
              <a:rPr lang="it-IT" sz="4000" dirty="0" smtClean="0"/>
              <a:t> della persona, soprattutto nei momenti di sofferenza, di disagio esistenziale e nei luoghi della cura.</a:t>
            </a:r>
          </a:p>
          <a:p>
            <a:r>
              <a:rPr lang="it-IT" sz="4000" dirty="0" smtClean="0"/>
              <a:t>Medici ed infermieri di fronte al bambino che soffre. Esigenze formative.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DEL LAVORO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4000" dirty="0" smtClean="0"/>
              <a:t>Dimensione pedagogica del lavoro (anche nella storia della pedagogia)</a:t>
            </a:r>
          </a:p>
          <a:p>
            <a:pPr lvl="0">
              <a:buNone/>
            </a:pPr>
            <a:endParaRPr lang="it-IT" sz="4000" dirty="0" smtClean="0"/>
          </a:p>
          <a:p>
            <a:pPr lvl="0"/>
            <a:r>
              <a:rPr lang="it-IT" sz="4000" dirty="0" smtClean="0"/>
              <a:t>La valenza didattica e formativa dell’alternanza scuola-lavoro.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280160"/>
          </a:xfrm>
        </p:spPr>
        <p:txBody>
          <a:bodyPr/>
          <a:lstStyle/>
          <a:p>
            <a:r>
              <a:rPr lang="pt-PT" sz="4000" b="1" cap="all" dirty="0" smtClean="0">
                <a:solidFill>
                  <a:srgbClr val="FF0000"/>
                </a:solidFill>
              </a:rPr>
              <a:t>Pedagogia sociale e  di comunità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016000"/>
            <a:ext cx="9144000" cy="5842000"/>
          </a:xfrm>
        </p:spPr>
        <p:txBody>
          <a:bodyPr/>
          <a:lstStyle/>
          <a:p>
            <a:pPr lvl="0"/>
            <a:r>
              <a:rPr lang="it-IT" dirty="0" smtClean="0"/>
              <a:t>L’agire educativo nel contesto socioculturale in generale (con speciale riguardo al “territorio”, all’extrascuola, all’informale), </a:t>
            </a:r>
          </a:p>
          <a:p>
            <a:pPr lvl="0"/>
            <a:r>
              <a:rPr lang="it-IT" dirty="0" smtClean="0"/>
              <a:t>I principi del lavoro educativo propri della “</a:t>
            </a:r>
            <a:r>
              <a:rPr lang="it-IT" i="1" dirty="0" smtClean="0"/>
              <a:t>pedagogia di comunità</a:t>
            </a:r>
            <a:r>
              <a:rPr lang="it-IT" dirty="0" smtClean="0"/>
              <a:t>”, con attenzione particolare al disagio minorile. </a:t>
            </a:r>
          </a:p>
          <a:p>
            <a:pPr lvl="0"/>
            <a:r>
              <a:rPr lang="it-IT" dirty="0" smtClean="0"/>
              <a:t>L’ “educatore sociale” come catalizzatore di tale processo, come </a:t>
            </a:r>
            <a:r>
              <a:rPr lang="it-IT" i="1" dirty="0" err="1" smtClean="0"/>
              <a:t>linking-agent</a:t>
            </a:r>
            <a:r>
              <a:rPr lang="it-IT" dirty="0" smtClean="0"/>
              <a:t>, nel microsistema e nei “piccoli mondi vitali”, nel lavoro pedagogico “di rete”, di promozione culturale, domiciliare, “di strada”.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PEDAGOGIA INTERCULTURALE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62842"/>
          </a:xfrm>
        </p:spPr>
        <p:txBody>
          <a:bodyPr/>
          <a:lstStyle/>
          <a:p>
            <a:pPr lvl="0"/>
            <a:r>
              <a:rPr lang="it-IT" dirty="0" smtClean="0"/>
              <a:t>Dalla complessa realtà multiculturale alla prospettiva pedagogica dell’interculturalità.</a:t>
            </a:r>
          </a:p>
          <a:p>
            <a:pPr lvl="0"/>
            <a:r>
              <a:rPr lang="it-IT" dirty="0" smtClean="0"/>
              <a:t>I fondamenti </a:t>
            </a:r>
            <a:r>
              <a:rPr lang="it-IT" dirty="0" err="1" smtClean="0"/>
              <a:t>filosofico-pedagogici</a:t>
            </a:r>
            <a:r>
              <a:rPr lang="it-IT" dirty="0" smtClean="0"/>
              <a:t> dell’intercultura</a:t>
            </a:r>
          </a:p>
          <a:p>
            <a:pPr lvl="0"/>
            <a:r>
              <a:rPr lang="it-IT" dirty="0" smtClean="0"/>
              <a:t>L’intercultura come compito trasversale (riguarda ciascuna persona, ciascun gruppo, ciascuna cultura), che implica una progettualità coerente sul piano della ricerca teorica e della realizzazione pratica.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9572-7359-42AB-BA61-481C901B1A6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1665</Words>
  <Application>Microsoft Office PowerPoint</Application>
  <PresentationFormat>Presentazione su schermo (4:3)</PresentationFormat>
  <Paragraphs>188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6" baseType="lpstr">
      <vt:lpstr>Tema di Office</vt:lpstr>
      <vt:lpstr>“STATI GENERALI DELLA RICERCA” SEZIONE PEDAGOGIA   </vt:lpstr>
      <vt:lpstr>PEDAGOGIA GENERALE </vt:lpstr>
      <vt:lpstr>Diapositiva 3</vt:lpstr>
      <vt:lpstr>PEDAGOGIA DELL'INFANZIA  </vt:lpstr>
      <vt:lpstr>PEDAGOGIA DELLA FAMIGLIA </vt:lpstr>
      <vt:lpstr>PEDAGOGIA DELLA SALUTE</vt:lpstr>
      <vt:lpstr>PEDAGOGIA DEL LAVORO </vt:lpstr>
      <vt:lpstr>Pedagogia sociale e  di comunità  </vt:lpstr>
      <vt:lpstr>PEDAGOGIA INTERCULTURALE </vt:lpstr>
      <vt:lpstr>… PEDAGOGIA INTERCULTURALE</vt:lpstr>
      <vt:lpstr>STORIA DELLA PEDAGOGIA, DELLE TEORIE PEDAGOGICHE E DELLE ISTITUZIONI EDUCATIVE </vt:lpstr>
      <vt:lpstr>STORIA DELLA PEDAGOGIA, DELLE TEORIE PEDAGOGICHE E DELLE ISTITUZIONI EDUCATIVE</vt:lpstr>
      <vt:lpstr>PEDAGOGIA DELLA LETTERATURA PER L’INFANZIA, DELLA BIBLIOTECA E DEL MUSEO DELL’EDUCAZIONE</vt:lpstr>
      <vt:lpstr>PEDAGOGIA DELLA LETTERATURA PER L’INFANZIA, DELLA BIBLIOTECA E DEL MUSEO DELL’EDUCAZIONE </vt:lpstr>
      <vt:lpstr> DIDATTICA - FORMAZIONE DEGLI INSEGNANTI E DEI DIRIGENTI SCOLASTICI </vt:lpstr>
      <vt:lpstr> DIDATTICA - FORMAZIONE DEGLI INSEGNANTI E DEI DIRIGENTI SCOLASTICI </vt:lpstr>
      <vt:lpstr>DIDATTICA - FORMAZIONE DEGLI INSEGNANTI E DEI DIRIGENTI SCOLASTICI</vt:lpstr>
      <vt:lpstr>DIDATTICA DELLA MUSICA</vt:lpstr>
      <vt:lpstr>EDUCAZIONE AMBIENTALE E SOSTENIBILITÀ</vt:lpstr>
      <vt:lpstr>EDUCAZIONE MOTORIA </vt:lpstr>
      <vt:lpstr>PHILOSOPHY FOR CHILDREN </vt:lpstr>
      <vt:lpstr>MEDIA E TECNOLOGIE EDUCATIVE</vt:lpstr>
      <vt:lpstr>MEDIA E TECNOLOGIE EDUCATIVE </vt:lpstr>
      <vt:lpstr>VALUTAZIONE DELLA DIDATTICA</vt:lpstr>
      <vt:lpstr>VALUTAZIONE DELLA DIDATTICA </vt:lpstr>
      <vt:lpstr> PEDAGOGIA E DIDATTICA PER L’EDUCAZIONE INCLUSIVA </vt:lpstr>
      <vt:lpstr>FORMAZIONE CONTINUA </vt:lpstr>
      <vt:lpstr> LA DEONTOLOGIA   NELLE  PROFESSIONI EDUCATIVE </vt:lpstr>
      <vt:lpstr>MUSEO DELL’EDUCAZIONE DI PADOVA</vt:lpstr>
      <vt:lpstr>CENTRO INTERDIPARTIMENTALE DI PEDAGOGIA DELL'INFANZIA (C.I.P.I.)</vt:lpstr>
      <vt:lpstr>CENTRO INTERDIPARTIMENTALE DI STUDI PER I SERVIZI ALLA PERSONA (CISSPE) DI ROVIGO</vt:lpstr>
      <vt:lpstr>Diapositiva 32</vt:lpstr>
      <vt:lpstr>MASTER</vt:lpstr>
      <vt:lpstr>CORSI DI PERFEZIONAMENTO</vt:lpstr>
      <vt:lpstr>ACCORDI, CONVENZIONI, PARTNERSHIP</vt:lpstr>
    </vt:vector>
  </TitlesOfParts>
  <Company>became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lillone senza panza</dc:creator>
  <cp:lastModifiedBy>Tec</cp:lastModifiedBy>
  <cp:revision>72</cp:revision>
  <cp:lastPrinted>2012-12-10T13:28:10Z</cp:lastPrinted>
  <dcterms:created xsi:type="dcterms:W3CDTF">2012-12-06T14:27:19Z</dcterms:created>
  <dcterms:modified xsi:type="dcterms:W3CDTF">2012-12-20T01:58:13Z</dcterms:modified>
</cp:coreProperties>
</file>